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361" r:id="rId3"/>
    <p:sldId id="362" r:id="rId4"/>
    <p:sldId id="350" r:id="rId5"/>
    <p:sldId id="369" r:id="rId6"/>
    <p:sldId id="315" r:id="rId7"/>
  </p:sldIdLst>
  <p:sldSz cx="12192000" cy="6858000"/>
  <p:notesSz cx="7102475" cy="10231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3" autoAdjust="0"/>
    <p:restoredTop sz="90502" autoAdjust="0"/>
  </p:normalViewPr>
  <p:slideViewPr>
    <p:cSldViewPr snapToGrid="0">
      <p:cViewPr varScale="1">
        <p:scale>
          <a:sx n="105" d="100"/>
          <a:sy n="105" d="100"/>
        </p:scale>
        <p:origin x="11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0CA62-2459-487F-8E91-7F1706D543D9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6763"/>
            <a:ext cx="6819900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74A7E-2F0B-49C3-B329-29F77CE70B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2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78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85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7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97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3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4A7E-2F0B-49C3-B329-29F77CE70B5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82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9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0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5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4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9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6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9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4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E51C-050C-4BE3-A5F5-B72333DFEFC3}" type="datetimeFigureOut">
              <a:rPr lang="ru-RU" smtClean="0"/>
              <a:pPr/>
              <a:t>ср 26.06.19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24E30-C9D8-41CE-96BC-DFCEB6051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37FDF3E-F574-4736-B038-30583554D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73"/>
            <a:ext cx="12192000" cy="586402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softEdge rad="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6"/>
            <a:ext cx="12192000" cy="100013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C78C382-2883-471E-B5D0-D00629C9AE68}"/>
              </a:ext>
            </a:extLst>
          </p:cNvPr>
          <p:cNvSpPr/>
          <p:nvPr/>
        </p:nvSpPr>
        <p:spPr>
          <a:xfrm>
            <a:off x="0" y="1329186"/>
            <a:ext cx="12192000" cy="2800767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Перспективная </a:t>
            </a:r>
          </a:p>
          <a:p>
            <a:pPr algn="ctr"/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авиамаршрутная сеть </a:t>
            </a:r>
          </a:p>
          <a:p>
            <a:pPr algn="ctr"/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РЕСПУБЛИКИ ТЫВА</a:t>
            </a:r>
          </a:p>
          <a:p>
            <a:pPr algn="ctr"/>
            <a:r>
              <a:rPr lang="ru-RU" sz="4400" b="1" cap="all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cap="none" spc="0" dirty="0">
              <a:ln w="0">
                <a:solidFill>
                  <a:schemeClr val="accent1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4600"/>
            <a:ext cx="12192000" cy="1228725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РАЗВИТИЕ НА НАЧАЛЬНОМ ЭТАПЕ </a:t>
            </a:r>
          </a:p>
          <a:p>
            <a:r>
              <a:rPr lang="ru-RU" sz="28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(2019-2020 гг.)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5080000"/>
            <a:ext cx="12192000" cy="173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2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межрегиональной авиамаршрутной сети Сибири </a:t>
            </a:r>
          </a:p>
          <a:p>
            <a:pPr algn="ctr"/>
            <a:r>
              <a:rPr lang="ru-RU" sz="2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с использованием региональной и малой авиации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2649453" y="146689"/>
            <a:ext cx="9410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28.06.2019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239AEDB-3A02-4888-8BF6-3D56C689BCBB}"/>
              </a:ext>
            </a:extLst>
          </p:cNvPr>
          <p:cNvGrpSpPr/>
          <p:nvPr/>
        </p:nvGrpSpPr>
        <p:grpSpPr>
          <a:xfrm>
            <a:off x="0" y="0"/>
            <a:ext cx="12192000" cy="932770"/>
            <a:chOff x="0" y="97519"/>
            <a:chExt cx="12486199" cy="93277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45FC7391-84DA-4C57-8E43-6D4338F3CE8B}"/>
                </a:ext>
              </a:extLst>
            </p:cNvPr>
            <p:cNvSpPr/>
            <p:nvPr/>
          </p:nvSpPr>
          <p:spPr>
            <a:xfrm>
              <a:off x="0" y="97519"/>
              <a:ext cx="12486199" cy="9327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1093CC38-C3C6-4017-8041-E958B113E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7519"/>
              <a:ext cx="2322777" cy="932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2781558" y="0"/>
            <a:ext cx="9410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ФОРМИРОВАНИЯ АВИАМАРШРУТНОЙ СЕТИ РЕСПУБЛИКИ ТЫВА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8" y="725473"/>
            <a:ext cx="90963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703294" y="1181686"/>
            <a:ext cx="8686800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ОЦЕНКА ТРАНСПОРТНОЙ ДОСТУПНОСТИ НАСЕЛЕННЫХ ПУНКТОВ (НП)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12722" y="2009335"/>
            <a:ext cx="6499274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АНАЛИЗ АЭРОДРОМНОЙ СЕТИ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93694" y="2808848"/>
            <a:ext cx="9995647" cy="1158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ПОСТРОЕНИЕ АВИАЦИОННЫХ МАРШРУТОВ</a:t>
            </a:r>
          </a:p>
          <a:p>
            <a:pPr algn="ctr"/>
            <a:r>
              <a:rPr lang="ru-RU" b="1" dirty="0" smtClean="0"/>
              <a:t> (учитывая безальтернативность транспортного сообщения с НП </a:t>
            </a:r>
          </a:p>
          <a:p>
            <a:pPr algn="ctr"/>
            <a:r>
              <a:rPr lang="ru-RU" b="1" dirty="0" smtClean="0"/>
              <a:t>или длительное время переезда по автодороге от НП до административного центра)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2919" y="4177553"/>
            <a:ext cx="7557246" cy="573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 ОПТИМАЛЬНОГО ТИПА ВОЗДУШНОГО СУДНА (ВС)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1830" y="4944793"/>
            <a:ext cx="10615064" cy="710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ОПРЕДЕЛЕНИЕ НЕОБХОДИМОЙ ЧАСТОТЫ АВИАРЕЙСОВ И КОЛИЧЕСТВА ВОЗДУШНЫХ СУДОВ</a:t>
            </a:r>
          </a:p>
          <a:p>
            <a:pPr algn="ctr"/>
            <a:r>
              <a:rPr lang="ru-RU" b="1" dirty="0" smtClean="0"/>
              <a:t>(исходя из численности и потребности населения, кресельной емкости ВС)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59106" y="5845127"/>
            <a:ext cx="7494494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КОМФОРТНОЙ СТОИМОСТИ АВИАБИЛЕТА</a:t>
            </a:r>
            <a:endParaRPr lang="ru-RU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5711483" y="1828800"/>
            <a:ext cx="267286" cy="1688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695071" y="2642381"/>
            <a:ext cx="267286" cy="1688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737274" y="5666935"/>
            <a:ext cx="267286" cy="1688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706793" y="4750190"/>
            <a:ext cx="267286" cy="1688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690381" y="3988190"/>
            <a:ext cx="267286" cy="1688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824662" y="1235339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871189" y="2078434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262920" y="3119582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3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214421" y="4205552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4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60668" y="5043446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401851" y="5929948"/>
            <a:ext cx="492369" cy="49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6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239AEDB-3A02-4888-8BF6-3D56C689BCBB}"/>
              </a:ext>
            </a:extLst>
          </p:cNvPr>
          <p:cNvGrpSpPr/>
          <p:nvPr/>
        </p:nvGrpSpPr>
        <p:grpSpPr>
          <a:xfrm>
            <a:off x="0" y="0"/>
            <a:ext cx="12192000" cy="932770"/>
            <a:chOff x="0" y="97519"/>
            <a:chExt cx="12486199" cy="93277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45FC7391-84DA-4C57-8E43-6D4338F3CE8B}"/>
                </a:ext>
              </a:extLst>
            </p:cNvPr>
            <p:cNvSpPr/>
            <p:nvPr/>
          </p:nvSpPr>
          <p:spPr>
            <a:xfrm>
              <a:off x="0" y="97519"/>
              <a:ext cx="12486199" cy="9327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1093CC38-C3C6-4017-8041-E958B113E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7519"/>
              <a:ext cx="2322777" cy="932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2649453" y="161927"/>
            <a:ext cx="941044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ТРАНСПОРТНОЙ ДОСТУПНОСТИ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8" y="725473"/>
            <a:ext cx="90963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100" y="1085851"/>
            <a:ext cx="69246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Определение труднодоступных НП: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отсутствует автомобильное сообщение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время переезда на автомобиле к административному центру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свыше 4 часов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Сравнение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расстояний (КМ) и времени (ЧАС)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расчёт экономической эффективности для перемещения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точка-точка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(путь до Кызыла):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автомобиле по существующим дорогам с твёрдым покрытием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 самолёте –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ортодромия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Привязка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районных центров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НП, с населением  свыше 4 тысяч человек к перспективной аэродромной сети,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соблюдая условие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время проезда автотранспортом к ближайшему аэродрому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превышает 2 часов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Консультации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 уровне </a:t>
            </a: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минтранса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и глав районов с целью учёта задач региона и районных потребностей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905624" y="1204914"/>
          <a:ext cx="5124453" cy="5355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88089"/>
                <a:gridCol w="1148769"/>
                <a:gridCol w="771204"/>
                <a:gridCol w="598698"/>
                <a:gridCol w="570611"/>
                <a:gridCol w="647082"/>
              </a:tblGrid>
              <a:tr h="273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/>
                        <a:t>Муниципальный район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 smtClean="0"/>
                        <a:t>Администра-тивный</a:t>
                      </a:r>
                      <a:r>
                        <a:rPr lang="ru-RU" sz="1200" b="1" u="none" strike="noStrike" dirty="0" smtClean="0"/>
                        <a:t> центр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/>
                        <a:t>Население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/>
                        <a:t>всего,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/>
                        <a:t>чел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 smtClean="0"/>
                        <a:t>Орто-дромия</a:t>
                      </a:r>
                      <a:endParaRPr lang="ru-RU" sz="1200" b="1" u="none" strike="noStrike" dirty="0" smtClean="0"/>
                    </a:p>
                    <a:p>
                      <a:pPr algn="ctr" fontAlgn="ctr"/>
                      <a:r>
                        <a:rPr lang="ru-RU" sz="1200" b="1" u="none" strike="noStrike" dirty="0" smtClean="0"/>
                        <a:t>КМ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/>
                        <a:t>Путь до</a:t>
                      </a:r>
                      <a:r>
                        <a:rPr lang="ru-RU" sz="1200" b="1" u="none" strike="noStrike" baseline="0" dirty="0" smtClean="0"/>
                        <a:t> </a:t>
                      </a:r>
                      <a:r>
                        <a:rPr lang="ru-RU" sz="1200" b="1" u="none" strike="noStrike" dirty="0" smtClean="0"/>
                        <a:t>Кызыла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/>
                        <a:t>КМ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/>
                        <a:t>ВРЕМЯ</a:t>
                      </a:r>
                      <a:r>
                        <a:rPr lang="ru-RU" sz="1200" b="1" u="none" strike="noStrike" baseline="0" dirty="0" smtClean="0"/>
                        <a:t> </a:t>
                      </a:r>
                    </a:p>
                    <a:p>
                      <a:pPr algn="ctr" fontAlgn="ctr"/>
                      <a:r>
                        <a:rPr lang="ru-RU" sz="1200" b="1" u="none" strike="noStrike" baseline="0" dirty="0" smtClean="0"/>
                        <a:t>в пути</a:t>
                      </a:r>
                    </a:p>
                    <a:p>
                      <a:pPr algn="ctr" fontAlgn="ctr"/>
                      <a:r>
                        <a:rPr lang="ru-RU" sz="1200" b="1" u="none" strike="noStrike" baseline="0" dirty="0" smtClean="0"/>
                        <a:t>ЧАС:МИН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Городской округ </a:t>
                      </a:r>
                      <a:r>
                        <a:rPr lang="ru-RU" sz="1200" u="none" strike="noStrike" dirty="0" smtClean="0"/>
                        <a:t> 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Кызыл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116 </a:t>
                      </a:r>
                      <a:r>
                        <a:rPr lang="ru-RU" sz="1200" u="none" strike="noStrike" dirty="0"/>
                        <a:t>983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Городской округ </a:t>
                      </a:r>
                      <a:r>
                        <a:rPr lang="ru-RU" sz="1200" u="none" strike="noStrike" dirty="0" smtClean="0"/>
                        <a:t> 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Ак-Довурак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13 </a:t>
                      </a:r>
                      <a:r>
                        <a:rPr lang="ru-RU" sz="1200" u="none" strike="noStrike" dirty="0"/>
                        <a:t>580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272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305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4:00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 smtClean="0"/>
                        <a:t>Бай-Тайгинский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/>
                        <a:t>Тээли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192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303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343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4:45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Барун-Хемчикский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Кызыл-Мажалык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 </a:t>
                      </a:r>
                      <a:r>
                        <a:rPr lang="ru-RU" sz="1200" u="none" strike="noStrike" dirty="0"/>
                        <a:t>896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4:00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Дзун-Хемчикский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Чадан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9 </a:t>
                      </a:r>
                      <a:r>
                        <a:rPr lang="ru-RU" sz="1200" u="none" strike="noStrike" dirty="0"/>
                        <a:t>139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204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2:55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Каа-Хемский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Сарыг-Сеп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 </a:t>
                      </a:r>
                      <a:r>
                        <a:rPr lang="ru-RU" sz="1200" u="none" strike="noStrike" dirty="0"/>
                        <a:t>139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82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1:40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Кызылский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Каа-Хем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18 </a:t>
                      </a:r>
                      <a:r>
                        <a:rPr lang="ru-RU" sz="1200" u="none" strike="noStrike" dirty="0"/>
                        <a:t>281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0:15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Монгун-Тайгинский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Мугур-Аксы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 </a:t>
                      </a:r>
                      <a:r>
                        <a:rPr lang="ru-RU" sz="1200" u="none" strike="noStrike" dirty="0"/>
                        <a:t>402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316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</a:rPr>
                        <a:t>455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7:35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/>
                        <a:t>Овюрский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 smtClean="0"/>
                        <a:t>кожуун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Дус-Даг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983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164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</a:rPr>
                        <a:t>367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5:15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/>
                        <a:t>Овюрский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 smtClean="0"/>
                        <a:t>кожуун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Хандагайты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246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317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4:00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Пий-Хемский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Туран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 </a:t>
                      </a:r>
                      <a:r>
                        <a:rPr lang="ru-RU" sz="1200" u="none" strike="noStrike" dirty="0"/>
                        <a:t>879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0:55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Пий-Хемский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Хут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382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Сут-Хольский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</a:t>
                      </a:r>
                      <a:r>
                        <a:rPr lang="ru-RU" sz="1200" b="1" u="none" strike="noStrike" dirty="0" err="1"/>
                        <a:t>Суг-Аксы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168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257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3:35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Тандинский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</a:t>
                      </a:r>
                      <a:r>
                        <a:rPr lang="ru-RU" sz="1200" b="1" u="none" strike="noStrike" dirty="0" smtClean="0"/>
                        <a:t>Бай-Хаак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238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1:55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Тандинский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/>
                        <a:t>Балгазын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867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1:25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Тере-Хольский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Кунгуртуг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 </a:t>
                      </a:r>
                      <a:r>
                        <a:rPr lang="ru-RU" sz="1200" u="none" strike="noStrike" dirty="0"/>
                        <a:t>505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64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Тере-Хольский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Уш-Бельдир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?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Тере-Хольский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Золотой прииск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?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Тоджинский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Тоора-Хем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170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5:40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Тоджинский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/>
                        <a:t>Чазылары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145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234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Тоджинский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Ырбан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278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>
                    <a:solidFill>
                      <a:srgbClr val="FFFF00"/>
                    </a:solidFill>
                  </a:tcPr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Улуг-Хемский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/>
                        <a:t>Шагонар</a:t>
                      </a:r>
                      <a:r>
                        <a:rPr lang="ru-RU" sz="1200" b="1" u="none" strike="noStrike" dirty="0"/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10 </a:t>
                      </a:r>
                      <a:r>
                        <a:rPr lang="ru-RU" sz="1200" u="none" strike="noStrike" dirty="0"/>
                        <a:t>995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115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1:35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Чаа-Хольский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Чаа-Холь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355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146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185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2:35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Чеди-Хольский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Хову-Аксы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711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2:00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  <a:tr h="109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/>
                        <a:t>Эрзинский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Эрзин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 </a:t>
                      </a:r>
                      <a:r>
                        <a:rPr lang="ru-RU" sz="1200" u="none" strike="noStrike" dirty="0"/>
                        <a:t>144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218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3:05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80" marR="1980" marT="198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239AEDB-3A02-4888-8BF6-3D56C689BCBB}"/>
              </a:ext>
            </a:extLst>
          </p:cNvPr>
          <p:cNvGrpSpPr/>
          <p:nvPr/>
        </p:nvGrpSpPr>
        <p:grpSpPr>
          <a:xfrm>
            <a:off x="0" y="0"/>
            <a:ext cx="12192000" cy="932770"/>
            <a:chOff x="0" y="97519"/>
            <a:chExt cx="12486199" cy="93277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45FC7391-84DA-4C57-8E43-6D4338F3CE8B}"/>
                </a:ext>
              </a:extLst>
            </p:cNvPr>
            <p:cNvSpPr/>
            <p:nvPr/>
          </p:nvSpPr>
          <p:spPr>
            <a:xfrm>
              <a:off x="0" y="97519"/>
              <a:ext cx="12486199" cy="9327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1093CC38-C3C6-4017-8041-E958B113E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7519"/>
              <a:ext cx="2322777" cy="932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2649453" y="-18411"/>
            <a:ext cx="9410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АВИАМАРШРУТНАЯ СЕТЬ РЕСПУБЛИКИ ТЫВА 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НАЧАЛЬНЫЙ ЭТАП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8" y="725473"/>
            <a:ext cx="90963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9" name="Номер слайда 1">
            <a:extLst>
              <a:ext uri="{FF2B5EF4-FFF2-40B4-BE49-F238E27FC236}">
                <a16:creationId xmlns:a16="http://schemas.microsoft.com/office/drawing/2014/main" xmlns="" id="{90F929A2-7F4A-4FD4-8E94-913A08000A51}"/>
              </a:ext>
            </a:extLst>
          </p:cNvPr>
          <p:cNvSpPr txBox="1">
            <a:spLocks/>
          </p:cNvSpPr>
          <p:nvPr/>
        </p:nvSpPr>
        <p:spPr>
          <a:xfrm>
            <a:off x="9426779" y="64894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D607F-E658-4AE5-8192-9EE344785C1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0" name="Группа 199"/>
          <p:cNvGrpSpPr/>
          <p:nvPr/>
        </p:nvGrpSpPr>
        <p:grpSpPr>
          <a:xfrm>
            <a:off x="-47379" y="1043454"/>
            <a:ext cx="12330819" cy="5796616"/>
            <a:chOff x="0" y="1061384"/>
            <a:chExt cx="12330819" cy="5796616"/>
          </a:xfrm>
        </p:grpSpPr>
        <p:pic>
          <p:nvPicPr>
            <p:cNvPr id="201" name="Рисунок 200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13000"/>
                      </a14:imgEffect>
                      <a14:imgEffect>
                        <a14:brightnessContrast bright="3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44" y="1576446"/>
              <a:ext cx="11324036" cy="5281554"/>
            </a:xfrm>
            <a:prstGeom prst="rect">
              <a:avLst/>
            </a:prstGeom>
          </p:spPr>
        </p:pic>
        <p:sp>
          <p:nvSpPr>
            <p:cNvPr id="202" name="TextBox 201"/>
            <p:cNvSpPr txBox="1"/>
            <p:nvPr/>
          </p:nvSpPr>
          <p:spPr>
            <a:xfrm>
              <a:off x="7606539" y="2150060"/>
              <a:ext cx="876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Ырбан</a:t>
              </a:r>
              <a:endParaRPr lang="ru-RU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8867860" y="6380892"/>
              <a:ext cx="25280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Южный </a:t>
              </a:r>
              <a:r>
                <a:rPr lang="ru-RU" dirty="0" err="1"/>
                <a:t>Аржан</a:t>
              </a:r>
              <a:endParaRPr lang="ru-RU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4215863" y="1613473"/>
              <a:ext cx="1204540" cy="56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Абакан</a:t>
              </a:r>
            </a:p>
            <a:p>
              <a:pPr algn="ctr"/>
              <a:r>
                <a:rPr lang="ru-RU" sz="1400" dirty="0"/>
                <a:t>(Хакасия)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615729" y="3402148"/>
              <a:ext cx="1784702" cy="501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Верхнеусинское</a:t>
              </a:r>
            </a:p>
            <a:p>
              <a:pPr algn="ctr"/>
              <a:r>
                <a:rPr lang="ru-RU" sz="1400" dirty="0"/>
                <a:t>(</a:t>
              </a:r>
              <a:r>
                <a:rPr lang="ru-RU" sz="1400" dirty="0" err="1"/>
                <a:t>Красн.край</a:t>
              </a:r>
              <a:r>
                <a:rPr lang="ru-RU" sz="1400" dirty="0"/>
                <a:t>)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797835" y="6133860"/>
              <a:ext cx="1830075" cy="35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Эрзин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0023355" y="4857438"/>
              <a:ext cx="17259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Уш-Бельдир</a:t>
              </a:r>
              <a:endParaRPr lang="ru-RU" dirty="0"/>
            </a:p>
            <a:p>
              <a:r>
                <a:rPr lang="ru-RU" sz="1400" dirty="0"/>
                <a:t>(Северный </a:t>
              </a:r>
              <a:r>
                <a:rPr lang="ru-RU" sz="1400" dirty="0" err="1"/>
                <a:t>Аржан</a:t>
              </a:r>
              <a:r>
                <a:rPr lang="ru-RU" sz="1400" dirty="0"/>
                <a:t>)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9664314" y="2506982"/>
              <a:ext cx="2052431" cy="35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Хамсара</a:t>
              </a:r>
              <a:endParaRPr lang="ru-RU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700061" y="6051457"/>
              <a:ext cx="1667435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/>
                <a:t>Улаангом</a:t>
              </a:r>
              <a:endParaRPr lang="ru-RU" dirty="0"/>
            </a:p>
            <a:p>
              <a:pPr algn="ctr"/>
              <a:r>
                <a:rPr lang="ru-RU" sz="1400" dirty="0"/>
                <a:t>(Монголия</a:t>
              </a:r>
              <a:r>
                <a:rPr lang="ru-RU" sz="1400" dirty="0" smtClean="0"/>
                <a:t>)</a:t>
              </a:r>
            </a:p>
            <a:p>
              <a:pPr algn="ctr"/>
              <a:r>
                <a:rPr lang="ru-RU" sz="1400" i="1" dirty="0" smtClean="0"/>
                <a:t>перспектива</a:t>
              </a:r>
              <a:endParaRPr lang="ru-RU" sz="1400" i="1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97821" y="2801973"/>
              <a:ext cx="131838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/>
                <a:t>Таштагол</a:t>
              </a:r>
            </a:p>
            <a:p>
              <a:pPr algn="ctr" fontAlgn="ctr"/>
              <a:r>
                <a:rPr lang="ru-RU" sz="1400" dirty="0" smtClean="0"/>
                <a:t>(</a:t>
              </a:r>
              <a:r>
                <a:rPr lang="ru-RU" sz="1400" dirty="0"/>
                <a:t>Кемеровская)</a:t>
              </a:r>
              <a:endParaRPr lang="ru-RU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892703" y="2189551"/>
              <a:ext cx="15100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>
                  <a:solidFill>
                    <a:srgbClr val="000000"/>
                  </a:solidFill>
                </a:rPr>
                <a:t>Новокузнецк </a:t>
              </a:r>
            </a:p>
            <a:p>
              <a:pPr algn="ctr" fontAlgn="ctr"/>
              <a:r>
                <a:rPr lang="ru-RU" sz="1400" dirty="0"/>
                <a:t>(Кемеровская</a:t>
              </a:r>
              <a:r>
                <a:rPr lang="ru-RU" sz="1400" dirty="0" smtClean="0"/>
                <a:t>)</a:t>
              </a:r>
              <a:endParaRPr lang="ru-RU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1201322" y="2058995"/>
              <a:ext cx="1129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sz="1200" dirty="0" smtClean="0">
                  <a:solidFill>
                    <a:srgbClr val="000000"/>
                  </a:solidFill>
                </a:rPr>
                <a:t>Братск</a:t>
              </a:r>
              <a:endParaRPr lang="ru-RU" sz="1200" dirty="0">
                <a:solidFill>
                  <a:srgbClr val="000000"/>
                </a:solidFill>
              </a:endParaRPr>
            </a:p>
            <a:p>
              <a:pPr algn="ctr" fontAlgn="ctr"/>
              <a:r>
                <a:rPr lang="ru-RU" sz="1200" dirty="0">
                  <a:solidFill>
                    <a:srgbClr val="000000"/>
                  </a:solidFill>
                </a:rPr>
                <a:t>(Иркутская</a:t>
              </a:r>
              <a:r>
                <a:rPr lang="ru-RU" sz="1200" dirty="0" smtClean="0">
                  <a:solidFill>
                    <a:srgbClr val="000000"/>
                  </a:solidFill>
                </a:rPr>
                <a:t>)</a:t>
              </a:r>
              <a:endParaRPr lang="ru-RU" sz="12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625489" y="1082890"/>
              <a:ext cx="1573121" cy="35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/>
                <a:t>Красноярск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0759315" y="5531467"/>
              <a:ext cx="1408375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/>
                <a:t>Мурэн</a:t>
              </a:r>
              <a:r>
                <a:rPr lang="ru-RU" dirty="0"/>
                <a:t> </a:t>
              </a:r>
            </a:p>
            <a:p>
              <a:pPr algn="ctr"/>
              <a:r>
                <a:rPr lang="ru-RU" dirty="0" err="1"/>
                <a:t>Эрдэнэт</a:t>
              </a:r>
              <a:endParaRPr lang="ru-RU" dirty="0"/>
            </a:p>
            <a:p>
              <a:pPr algn="ctr"/>
              <a:r>
                <a:rPr lang="ru-RU" dirty="0"/>
                <a:t>Улан-Батор</a:t>
              </a:r>
            </a:p>
            <a:p>
              <a:pPr algn="ctr"/>
              <a:r>
                <a:rPr lang="ru-RU" sz="1400" dirty="0"/>
                <a:t>(Монголия)</a:t>
              </a:r>
            </a:p>
          </p:txBody>
        </p:sp>
        <p:cxnSp>
          <p:nvCxnSpPr>
            <p:cNvPr id="215" name="Прямая соединительная линия 214"/>
            <p:cNvCxnSpPr>
              <a:stCxn id="253" idx="0"/>
              <a:endCxn id="255" idx="4"/>
            </p:cNvCxnSpPr>
            <p:nvPr/>
          </p:nvCxnSpPr>
          <p:spPr>
            <a:xfrm rot="16200000" flipV="1">
              <a:off x="2024540" y="5353004"/>
              <a:ext cx="765420" cy="14987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>
              <a:stCxn id="255" idx="1"/>
            </p:cNvCxnSpPr>
            <p:nvPr/>
          </p:nvCxnSpPr>
          <p:spPr>
            <a:xfrm rot="16200000" flipV="1">
              <a:off x="1088322" y="3686883"/>
              <a:ext cx="913747" cy="1363185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>
              <a:endCxn id="255" idx="3"/>
            </p:cNvCxnSpPr>
            <p:nvPr/>
          </p:nvCxnSpPr>
          <p:spPr>
            <a:xfrm flipV="1">
              <a:off x="598422" y="5007504"/>
              <a:ext cx="1628365" cy="1003846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>
              <a:off x="11154650" y="3035807"/>
              <a:ext cx="1084729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 smtClean="0">
                  <a:solidFill>
                    <a:srgbClr val="000000"/>
                  </a:solidFill>
                </a:rPr>
                <a:t>Иркутск </a:t>
              </a:r>
              <a:endParaRPr lang="ru-RU" dirty="0">
                <a:solidFill>
                  <a:srgbClr val="000000"/>
                </a:solidFill>
              </a:endParaRPr>
            </a:p>
            <a:p>
              <a:pPr algn="ctr" fontAlgn="ctr"/>
              <a:endParaRPr lang="ru-RU" sz="1400" dirty="0" smtClean="0">
                <a:solidFill>
                  <a:srgbClr val="000000"/>
                </a:solidFill>
              </a:endParaRPr>
            </a:p>
            <a:p>
              <a:pPr algn="ctr" fontAlgn="ctr"/>
              <a:endParaRPr lang="ru-RU" sz="1400" dirty="0" smtClean="0">
                <a:solidFill>
                  <a:srgbClr val="000000"/>
                </a:solidFill>
              </a:endParaRPr>
            </a:p>
            <a:p>
              <a:pPr algn="ctr" fontAlgn="ctr"/>
              <a:endParaRPr lang="ru-RU" sz="1400" dirty="0" smtClean="0">
                <a:solidFill>
                  <a:srgbClr val="000000"/>
                </a:solidFill>
              </a:endParaRPr>
            </a:p>
            <a:p>
              <a:pPr algn="ctr" fontAlgn="ctr"/>
              <a:endParaRPr lang="ru-RU" sz="1400" dirty="0" smtClean="0">
                <a:solidFill>
                  <a:srgbClr val="000000"/>
                </a:solidFill>
              </a:endParaRPr>
            </a:p>
            <a:p>
              <a:pPr algn="ctr" fontAlgn="ctr"/>
              <a:r>
                <a:rPr lang="ru-RU" sz="1600" dirty="0" smtClean="0">
                  <a:solidFill>
                    <a:srgbClr val="000000"/>
                  </a:solidFill>
                </a:rPr>
                <a:t>Улан-Удэ</a:t>
              </a:r>
            </a:p>
            <a:p>
              <a:pPr algn="ctr" fontAlgn="ctr"/>
              <a:r>
                <a:rPr lang="ru-RU" sz="1600" dirty="0" smtClean="0">
                  <a:solidFill>
                    <a:srgbClr val="000000"/>
                  </a:solidFill>
                </a:rPr>
                <a:t>Чита</a:t>
              </a:r>
              <a:endParaRPr lang="ru-RU" sz="1600" dirty="0"/>
            </a:p>
          </p:txBody>
        </p:sp>
        <p:cxnSp>
          <p:nvCxnSpPr>
            <p:cNvPr id="222" name="Прямая соединительная линия 221"/>
            <p:cNvCxnSpPr>
              <a:stCxn id="226" idx="6"/>
              <a:endCxn id="246" idx="3"/>
            </p:cNvCxnSpPr>
            <p:nvPr/>
          </p:nvCxnSpPr>
          <p:spPr>
            <a:xfrm flipV="1">
              <a:off x="8365356" y="5717339"/>
              <a:ext cx="828600" cy="3835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>
              <a:stCxn id="246" idx="5"/>
              <a:endCxn id="227" idx="1"/>
            </p:cNvCxnSpPr>
            <p:nvPr/>
          </p:nvCxnSpPr>
          <p:spPr>
            <a:xfrm>
              <a:off x="9359200" y="5717339"/>
              <a:ext cx="708721" cy="6028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>
              <a:stCxn id="246" idx="7"/>
              <a:endCxn id="228" idx="3"/>
            </p:cNvCxnSpPr>
            <p:nvPr/>
          </p:nvCxnSpPr>
          <p:spPr>
            <a:xfrm rot="5400000" flipH="1" flipV="1">
              <a:off x="9409471" y="5101371"/>
              <a:ext cx="403314" cy="50385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flipV="1">
              <a:off x="2390620" y="4161147"/>
              <a:ext cx="4152981" cy="7148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Овал 225"/>
            <p:cNvSpPr/>
            <p:nvPr/>
          </p:nvSpPr>
          <p:spPr>
            <a:xfrm>
              <a:off x="8166889" y="5993677"/>
              <a:ext cx="198467" cy="2143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10041418" y="6295466"/>
              <a:ext cx="180975" cy="1690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9836553" y="5007326"/>
              <a:ext cx="180975" cy="1690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9" name="Прямая соединительная линия 228"/>
            <p:cNvCxnSpPr/>
            <p:nvPr/>
          </p:nvCxnSpPr>
          <p:spPr>
            <a:xfrm rot="16200000" flipV="1">
              <a:off x="1164820" y="3768322"/>
              <a:ext cx="1485156" cy="833408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 rot="10800000">
              <a:off x="1759638" y="1837766"/>
              <a:ext cx="4717362" cy="2315135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3431696" y="4229518"/>
              <a:ext cx="8355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/>
                <a:t>Чадан</a:t>
              </a:r>
            </a:p>
          </p:txBody>
        </p:sp>
        <p:cxnSp>
          <p:nvCxnSpPr>
            <p:cNvPr id="232" name="Прямая соединительная линия 231"/>
            <p:cNvCxnSpPr>
              <a:endCxn id="238" idx="3"/>
            </p:cNvCxnSpPr>
            <p:nvPr/>
          </p:nvCxnSpPr>
          <p:spPr>
            <a:xfrm flipV="1">
              <a:off x="6523587" y="3259551"/>
              <a:ext cx="1924814" cy="89254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>
              <a:endCxn id="209" idx="0"/>
            </p:cNvCxnSpPr>
            <p:nvPr/>
          </p:nvCxnSpPr>
          <p:spPr>
            <a:xfrm rot="5400000">
              <a:off x="5103362" y="4761582"/>
              <a:ext cx="1720292" cy="859458"/>
            </a:xfrm>
            <a:prstGeom prst="line">
              <a:avLst/>
            </a:prstGeom>
            <a:ln w="508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>
              <a:stCxn id="238" idx="7"/>
              <a:endCxn id="247" idx="3"/>
            </p:cNvCxnSpPr>
            <p:nvPr/>
          </p:nvCxnSpPr>
          <p:spPr>
            <a:xfrm flipV="1">
              <a:off x="8625804" y="2684029"/>
              <a:ext cx="894621" cy="40126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>
              <a:stCxn id="238" idx="1"/>
              <a:endCxn id="236" idx="5"/>
            </p:cNvCxnSpPr>
            <p:nvPr/>
          </p:nvCxnSpPr>
          <p:spPr>
            <a:xfrm rot="16200000" flipV="1">
              <a:off x="8080379" y="2717271"/>
              <a:ext cx="416896" cy="31914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Овал 235"/>
            <p:cNvSpPr/>
            <p:nvPr/>
          </p:nvSpPr>
          <p:spPr>
            <a:xfrm>
              <a:off x="7974781" y="2524081"/>
              <a:ext cx="180975" cy="1690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7" name="Прямая соединительная линия 236"/>
            <p:cNvCxnSpPr>
              <a:stCxn id="238" idx="6"/>
            </p:cNvCxnSpPr>
            <p:nvPr/>
          </p:nvCxnSpPr>
          <p:spPr>
            <a:xfrm>
              <a:off x="8662545" y="3172422"/>
              <a:ext cx="2994128" cy="261061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Овал 237"/>
            <p:cNvSpPr/>
            <p:nvPr/>
          </p:nvSpPr>
          <p:spPr>
            <a:xfrm>
              <a:off x="8411660" y="3049203"/>
              <a:ext cx="250885" cy="246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9" name="Прямая соединительная линия 238"/>
            <p:cNvCxnSpPr/>
            <p:nvPr/>
          </p:nvCxnSpPr>
          <p:spPr>
            <a:xfrm rot="16200000" flipV="1">
              <a:off x="4834003" y="2421001"/>
              <a:ext cx="1810873" cy="1576731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Прямая соединительная линия 239"/>
            <p:cNvCxnSpPr>
              <a:endCxn id="228" idx="2"/>
            </p:cNvCxnSpPr>
            <p:nvPr/>
          </p:nvCxnSpPr>
          <p:spPr>
            <a:xfrm>
              <a:off x="6750231" y="4172690"/>
              <a:ext cx="3086322" cy="91917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>
              <a:endCxn id="246" idx="1"/>
            </p:cNvCxnSpPr>
            <p:nvPr/>
          </p:nvCxnSpPr>
          <p:spPr>
            <a:xfrm>
              <a:off x="6537075" y="4192261"/>
              <a:ext cx="2656881" cy="136269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/>
            <p:cNvSpPr txBox="1"/>
            <p:nvPr/>
          </p:nvSpPr>
          <p:spPr>
            <a:xfrm>
              <a:off x="7962230" y="5410173"/>
              <a:ext cx="2052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err="1"/>
                <a:t>Кунгуртуг</a:t>
              </a:r>
              <a:endParaRPr lang="ru-RU" b="1" dirty="0"/>
            </a:p>
          </p:txBody>
        </p:sp>
        <p:cxnSp>
          <p:nvCxnSpPr>
            <p:cNvPr id="244" name="Прямая соединительная линия 243"/>
            <p:cNvCxnSpPr/>
            <p:nvPr/>
          </p:nvCxnSpPr>
          <p:spPr>
            <a:xfrm rot="5400000" flipH="1" flipV="1">
              <a:off x="5639271" y="2451549"/>
              <a:ext cx="2588610" cy="740946"/>
            </a:xfrm>
            <a:prstGeom prst="line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7011239" y="2855900"/>
              <a:ext cx="13749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Тоора-Хем</a:t>
              </a:r>
            </a:p>
            <a:p>
              <a:pPr algn="ctr"/>
              <a:r>
                <a:rPr lang="ru-RU" sz="1400" b="1" dirty="0"/>
                <a:t>(</a:t>
              </a:r>
              <a:r>
                <a:rPr lang="ru-RU" sz="1400" b="1" dirty="0" err="1"/>
                <a:t>Тоджа</a:t>
              </a:r>
              <a:r>
                <a:rPr lang="ru-RU" sz="1400" b="1" dirty="0"/>
                <a:t>)</a:t>
              </a:r>
            </a:p>
          </p:txBody>
        </p:sp>
        <p:sp>
          <p:nvSpPr>
            <p:cNvPr id="246" name="Овал 245"/>
            <p:cNvSpPr/>
            <p:nvPr/>
          </p:nvSpPr>
          <p:spPr>
            <a:xfrm>
              <a:off x="9159733" y="5521326"/>
              <a:ext cx="233690" cy="2296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Овал 246"/>
            <p:cNvSpPr/>
            <p:nvPr/>
          </p:nvSpPr>
          <p:spPr>
            <a:xfrm>
              <a:off x="9493922" y="2539713"/>
              <a:ext cx="180975" cy="1690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2034361" y="5882493"/>
              <a:ext cx="1430572" cy="35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Мугур-Аксы</a:t>
              </a:r>
              <a:endParaRPr lang="ru-RU" dirty="0"/>
            </a:p>
          </p:txBody>
        </p:sp>
        <p:sp>
          <p:nvSpPr>
            <p:cNvPr id="249" name="Прямоугольник 248"/>
            <p:cNvSpPr/>
            <p:nvPr/>
          </p:nvSpPr>
          <p:spPr>
            <a:xfrm>
              <a:off x="73727" y="5944201"/>
              <a:ext cx="109914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Кош-Агач</a:t>
              </a:r>
            </a:p>
            <a:p>
              <a:r>
                <a:rPr lang="ru-RU" sz="1400" dirty="0"/>
                <a:t>(Алтай)</a:t>
              </a:r>
            </a:p>
          </p:txBody>
        </p:sp>
        <p:cxnSp>
          <p:nvCxnSpPr>
            <p:cNvPr id="250" name="Прямая соединительная линия 249"/>
            <p:cNvCxnSpPr>
              <a:stCxn id="253" idx="6"/>
            </p:cNvCxnSpPr>
            <p:nvPr/>
          </p:nvCxnSpPr>
          <p:spPr>
            <a:xfrm flipV="1">
              <a:off x="2572673" y="4140202"/>
              <a:ext cx="4005927" cy="175498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Овал 250"/>
            <p:cNvSpPr/>
            <p:nvPr/>
          </p:nvSpPr>
          <p:spPr>
            <a:xfrm>
              <a:off x="3354315" y="5465408"/>
              <a:ext cx="180975" cy="1673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3409843" y="5569117"/>
              <a:ext cx="1830075" cy="35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Хандагайты</a:t>
              </a:r>
              <a:endParaRPr lang="ru-RU" dirty="0"/>
            </a:p>
          </p:txBody>
        </p:sp>
        <p:sp>
          <p:nvSpPr>
            <p:cNvPr id="253" name="Овал 252"/>
            <p:cNvSpPr/>
            <p:nvPr/>
          </p:nvSpPr>
          <p:spPr>
            <a:xfrm>
              <a:off x="2391698" y="5810650"/>
              <a:ext cx="180975" cy="1690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6248089" y="4470342"/>
              <a:ext cx="1098602" cy="38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/>
                <a:t>КЫЗЫЛ</a:t>
              </a:r>
            </a:p>
          </p:txBody>
        </p:sp>
        <p:sp>
          <p:nvSpPr>
            <p:cNvPr id="255" name="Овал 254"/>
            <p:cNvSpPr/>
            <p:nvPr/>
          </p:nvSpPr>
          <p:spPr>
            <a:xfrm>
              <a:off x="2183076" y="4787623"/>
              <a:ext cx="298476" cy="2576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4750419" y="1061384"/>
              <a:ext cx="151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 smtClean="0">
                  <a:solidFill>
                    <a:srgbClr val="000000"/>
                  </a:solidFill>
                </a:rPr>
                <a:t>Новосибирск</a:t>
              </a:r>
              <a:endParaRPr lang="ru-RU" dirty="0"/>
            </a:p>
          </p:txBody>
        </p:sp>
        <p:cxnSp>
          <p:nvCxnSpPr>
            <p:cNvPr id="257" name="Прямая соединительная линия 256"/>
            <p:cNvCxnSpPr>
              <a:endCxn id="256" idx="2"/>
            </p:cNvCxnSpPr>
            <p:nvPr/>
          </p:nvCxnSpPr>
          <p:spPr>
            <a:xfrm rot="16200000" flipV="1">
              <a:off x="4665501" y="2270644"/>
              <a:ext cx="2684084" cy="1004228"/>
            </a:xfrm>
            <a:prstGeom prst="line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0" y="3574062"/>
              <a:ext cx="1664413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Горно-Алтайск</a:t>
              </a:r>
            </a:p>
            <a:p>
              <a:r>
                <a:rPr lang="ru-RU" sz="1600" dirty="0" smtClean="0"/>
                <a:t>(</a:t>
              </a:r>
              <a:r>
                <a:rPr lang="ru-RU" sz="1600" dirty="0"/>
                <a:t>Алтай)</a:t>
              </a:r>
            </a:p>
            <a:p>
              <a:r>
                <a:rPr lang="ru-RU" dirty="0" smtClean="0"/>
                <a:t>Барнаул</a:t>
              </a:r>
              <a:endParaRPr lang="ru-RU" dirty="0"/>
            </a:p>
            <a:p>
              <a:r>
                <a:rPr lang="ru-RU" sz="1600" dirty="0" smtClean="0"/>
                <a:t>(</a:t>
              </a:r>
              <a:r>
                <a:rPr lang="ru-RU" sz="1600" dirty="0" err="1"/>
                <a:t>Алт.Край</a:t>
              </a:r>
              <a:r>
                <a:rPr lang="ru-RU" sz="1600" dirty="0"/>
                <a:t>)</a:t>
              </a:r>
            </a:p>
          </p:txBody>
        </p:sp>
        <p:sp>
          <p:nvSpPr>
            <p:cNvPr id="259" name="Овал 258"/>
            <p:cNvSpPr/>
            <p:nvPr/>
          </p:nvSpPr>
          <p:spPr>
            <a:xfrm>
              <a:off x="3872828" y="4521840"/>
              <a:ext cx="180975" cy="1690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515208" y="1081343"/>
              <a:ext cx="151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 smtClean="0">
                  <a:solidFill>
                    <a:srgbClr val="000000"/>
                  </a:solidFill>
                </a:rPr>
                <a:t>Томск 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cxnSp>
          <p:nvCxnSpPr>
            <p:cNvPr id="261" name="Прямая соединительная линия 260"/>
            <p:cNvCxnSpPr>
              <a:stCxn id="263" idx="1"/>
              <a:endCxn id="260" idx="2"/>
            </p:cNvCxnSpPr>
            <p:nvPr/>
          </p:nvCxnSpPr>
          <p:spPr>
            <a:xfrm rot="16200000" flipV="1">
              <a:off x="3525817" y="1195076"/>
              <a:ext cx="2547050" cy="3058247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Овал 262"/>
            <p:cNvSpPr/>
            <p:nvPr/>
          </p:nvSpPr>
          <p:spPr>
            <a:xfrm>
              <a:off x="6256288" y="3930946"/>
              <a:ext cx="492854" cy="4559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1137311" y="1071098"/>
              <a:ext cx="151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ru-RU" dirty="0" smtClean="0"/>
                <a:t>Кемерово</a:t>
              </a:r>
              <a:endParaRPr lang="ru-RU" dirty="0"/>
            </a:p>
          </p:txBody>
        </p:sp>
        <p:cxnSp>
          <p:nvCxnSpPr>
            <p:cNvPr id="265" name="Прямая соединительная линия 264"/>
            <p:cNvCxnSpPr>
              <a:stCxn id="263" idx="6"/>
            </p:cNvCxnSpPr>
            <p:nvPr/>
          </p:nvCxnSpPr>
          <p:spPr>
            <a:xfrm flipV="1">
              <a:off x="6749142" y="3433483"/>
              <a:ext cx="4925461" cy="725462"/>
            </a:xfrm>
            <a:prstGeom prst="line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0800000">
              <a:off x="2270627" y="1425389"/>
              <a:ext cx="3985031" cy="2595072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>
              <a:stCxn id="255" idx="2"/>
            </p:cNvCxnSpPr>
            <p:nvPr/>
          </p:nvCxnSpPr>
          <p:spPr>
            <a:xfrm rot="10800000">
              <a:off x="914402" y="4381503"/>
              <a:ext cx="1268674" cy="534925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787701" y="4803861"/>
              <a:ext cx="20524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Ак-Довурак </a:t>
              </a:r>
            </a:p>
            <a:p>
              <a:r>
                <a:rPr lang="ru-RU" sz="1400" b="1" dirty="0"/>
                <a:t>(Кызыл-</a:t>
              </a:r>
              <a:r>
                <a:rPr lang="ru-RU" sz="1400" b="1" dirty="0" err="1"/>
                <a:t>Мажылык</a:t>
              </a:r>
              <a:r>
                <a:rPr lang="ru-RU" sz="1400" b="1" dirty="0"/>
                <a:t>)</a:t>
              </a:r>
            </a:p>
          </p:txBody>
        </p:sp>
      </p:grpSp>
      <p:cxnSp>
        <p:nvCxnSpPr>
          <p:cNvPr id="268" name="Прямая соединительная линия 267"/>
          <p:cNvCxnSpPr>
            <a:stCxn id="263" idx="2"/>
            <a:endCxn id="211" idx="2"/>
          </p:cNvCxnSpPr>
          <p:nvPr/>
        </p:nvCxnSpPr>
        <p:spPr>
          <a:xfrm rot="10800000">
            <a:off x="1600335" y="2756397"/>
            <a:ext cx="4608575" cy="1384619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97223" y="1510369"/>
            <a:ext cx="151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dirty="0" smtClean="0"/>
              <a:t>Екатеринбург</a:t>
            </a:r>
            <a:endParaRPr lang="ru-RU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8498541" y="1013011"/>
            <a:ext cx="3576917" cy="996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существующие</a:t>
            </a:r>
          </a:p>
          <a:p>
            <a:pPr lvl="2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межрегиональные</a:t>
            </a:r>
          </a:p>
          <a:p>
            <a:pPr lvl="2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местные воздушные линии</a:t>
            </a:r>
          </a:p>
          <a:p>
            <a:pPr lvl="2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международные</a:t>
            </a:r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71" name="Прямая соединительная линия 270"/>
          <p:cNvCxnSpPr/>
          <p:nvPr/>
        </p:nvCxnSpPr>
        <p:spPr>
          <a:xfrm rot="10800000" flipV="1">
            <a:off x="8693944" y="1219199"/>
            <a:ext cx="692112" cy="2382"/>
          </a:xfrm>
          <a:prstGeom prst="line">
            <a:avLst/>
          </a:prstGeom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 rot="10800000">
            <a:off x="8691564" y="1416845"/>
            <a:ext cx="695325" cy="2381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 rot="10800000" flipV="1">
            <a:off x="8703471" y="1624012"/>
            <a:ext cx="685798" cy="2381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Овал 273"/>
          <p:cNvSpPr/>
          <p:nvPr/>
        </p:nvSpPr>
        <p:spPr>
          <a:xfrm>
            <a:off x="6457190" y="3026104"/>
            <a:ext cx="180975" cy="1690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TextBox 274"/>
          <p:cNvSpPr txBox="1"/>
          <p:nvPr/>
        </p:nvSpPr>
        <p:spPr>
          <a:xfrm>
            <a:off x="6304101" y="2723800"/>
            <a:ext cx="54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Хут</a:t>
            </a:r>
            <a:endParaRPr lang="ru-RU" sz="1600" dirty="0"/>
          </a:p>
        </p:txBody>
      </p:sp>
      <p:sp>
        <p:nvSpPr>
          <p:cNvPr id="276" name="Овал 275"/>
          <p:cNvSpPr/>
          <p:nvPr/>
        </p:nvSpPr>
        <p:spPr>
          <a:xfrm>
            <a:off x="6138343" y="4844569"/>
            <a:ext cx="180975" cy="1690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TextBox 276"/>
          <p:cNvSpPr txBox="1"/>
          <p:nvPr/>
        </p:nvSpPr>
        <p:spPr>
          <a:xfrm>
            <a:off x="6073728" y="4955659"/>
            <a:ext cx="1214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Хову-Аксы</a:t>
            </a:r>
            <a:endParaRPr lang="ru-RU" sz="1600" dirty="0"/>
          </a:p>
        </p:txBody>
      </p:sp>
      <p:cxnSp>
        <p:nvCxnSpPr>
          <p:cNvPr id="85" name="Прямая соединительная линия 84"/>
          <p:cNvCxnSpPr>
            <a:stCxn id="251" idx="1"/>
            <a:endCxn id="255" idx="5"/>
          </p:cNvCxnSpPr>
          <p:nvPr/>
        </p:nvCxnSpPr>
        <p:spPr>
          <a:xfrm rot="16200000" flipV="1">
            <a:off x="2620749" y="4759288"/>
            <a:ext cx="482405" cy="9429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 flipV="1">
            <a:off x="8696327" y="1847850"/>
            <a:ext cx="695323" cy="9525"/>
          </a:xfrm>
          <a:prstGeom prst="line">
            <a:avLst/>
          </a:prstGeom>
          <a:ln w="508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239AEDB-3A02-4888-8BF6-3D56C689BCBB}"/>
              </a:ext>
            </a:extLst>
          </p:cNvPr>
          <p:cNvGrpSpPr/>
          <p:nvPr/>
        </p:nvGrpSpPr>
        <p:grpSpPr>
          <a:xfrm>
            <a:off x="0" y="0"/>
            <a:ext cx="12192000" cy="932770"/>
            <a:chOff x="0" y="97519"/>
            <a:chExt cx="12486199" cy="93277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45FC7391-84DA-4C57-8E43-6D4338F3CE8B}"/>
                </a:ext>
              </a:extLst>
            </p:cNvPr>
            <p:cNvSpPr/>
            <p:nvPr/>
          </p:nvSpPr>
          <p:spPr>
            <a:xfrm>
              <a:off x="0" y="97519"/>
              <a:ext cx="12486199" cy="9327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1093CC38-C3C6-4017-8041-E958B113E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7519"/>
              <a:ext cx="2322777" cy="932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2649453" y="-18411"/>
            <a:ext cx="9410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ru-RU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ИНВЕСТИЦИОННАЯ ПРОГРАММА РАЗВиТИЯ </a:t>
            </a:r>
          </a:p>
          <a:p>
            <a:pPr marL="457200" indent="-457200" algn="r"/>
            <a:r>
              <a:rPr lang="ru-RU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ВОЗДУШНОГО СООБЩЕНИЯ </a:t>
            </a:r>
            <a:r>
              <a:rPr lang="en-US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начальный этап)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8" y="725473"/>
            <a:ext cx="90963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6496" y="1117508"/>
            <a:ext cx="1152986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sz="900" b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0500" y="1427577"/>
          <a:ext cx="1176927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575"/>
                <a:gridCol w="5234022"/>
                <a:gridCol w="1934674"/>
              </a:tblGrid>
              <a:tr h="5155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Статья</a:t>
                      </a:r>
                      <a:r>
                        <a:rPr lang="ru-RU" sz="2000" baseline="0" dirty="0" smtClean="0"/>
                        <a:t> затрат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Требуемое кол-во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затрат, млн. руб.</a:t>
                      </a:r>
                      <a:endParaRPr lang="ru-RU" sz="2000" dirty="0"/>
                    </a:p>
                  </a:txBody>
                  <a:tcPr/>
                </a:tc>
              </a:tr>
              <a:tr h="867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посадочных  площадок/аэродромной инфраструктуры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  (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Мугур-Аксы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Хандагайты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Ырбан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Хамсара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Уш-Бельдир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Эрзин, Южный </a:t>
                      </a:r>
                      <a:r>
                        <a:rPr lang="ru-RU" sz="19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Аржан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/>
                </a:tc>
              </a:tr>
              <a:tr h="604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парка ВС в лизинг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(с учетом субсидий </a:t>
                      </a:r>
                      <a:r>
                        <a:rPr lang="ru-RU" sz="1900" b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ПП РФ № 1212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ВС </a:t>
                      </a:r>
                      <a:r>
                        <a:rPr lang="ru-RU" sz="19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9-12 кресел    </a:t>
                      </a: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(пример для ТВС-2МС)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ВС </a:t>
                      </a:r>
                      <a:r>
                        <a:rPr lang="ru-RU" sz="19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до 19 кресел  </a:t>
                      </a: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(пример для Л-410УВПЕ20)</a:t>
                      </a:r>
                      <a:endParaRPr lang="ru-RU" sz="16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115,5</a:t>
                      </a:r>
                    </a:p>
                  </a:txBody>
                  <a:tcPr anchor="ctr"/>
                </a:tc>
              </a:tr>
              <a:tr h="867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Субсидирование недополученных доходов авиакомпаниями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(при участии в </a:t>
                      </a:r>
                      <a:r>
                        <a:rPr lang="ru-RU" sz="1900" b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ПП РФ № 1242 </a:t>
                      </a: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2020 году)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межрегиональных маршрутов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 местных маршрутов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111,05</a:t>
                      </a:r>
                    </a:p>
                  </a:txBody>
                  <a:tcPr anchor="ctr"/>
                </a:tc>
              </a:tr>
              <a:tr h="3415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экипажей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экипажей (20 человек)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/>
                </a:tc>
              </a:tr>
              <a:tr h="867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работы авиакомпании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Переподготовка и повышение квалификации персонала, организация работы по ПЛГ, по получению федеральных субсидий и т.д.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</a:tr>
              <a:tr h="604291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ИТОГО РАСХОДЫ НАЧАЛЬНОГО ЭТАПА ИЗ БЮДЖЕТА РЕСПУБЛИКИ ТЫВА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при этом из </a:t>
                      </a:r>
                      <a:r>
                        <a:rPr lang="ru-RU" sz="1800" b="0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фед.бюджета</a:t>
                      </a:r>
                      <a:r>
                        <a:rPr lang="ru-RU" sz="18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и бюджетов других субъектов возможно привлечь 138 млн.руб.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434,55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5" y="944617"/>
            <a:ext cx="1169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Реализация начального этапа предусматривается к концу 2020 года (за 15 месяцев)</a:t>
            </a:r>
          </a:p>
        </p:txBody>
      </p:sp>
    </p:spTree>
    <p:extLst>
      <p:ext uri="{BB962C8B-B14F-4D97-AF65-F5344CB8AC3E}">
        <p14:creationId xmlns:p14="http://schemas.microsoft.com/office/powerpoint/2010/main" val="663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37FDF3E-F574-4736-B038-30583554D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278"/>
            <a:ext cx="12192000" cy="586402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softEdge rad="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6"/>
            <a:ext cx="12192000" cy="100013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C78C382-2883-471E-B5D0-D00629C9AE68}"/>
              </a:ext>
            </a:extLst>
          </p:cNvPr>
          <p:cNvSpPr/>
          <p:nvPr/>
        </p:nvSpPr>
        <p:spPr>
          <a:xfrm>
            <a:off x="0" y="1859411"/>
            <a:ext cx="12192000" cy="2800767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Развитие межрегиональной авиамаршрутной сети Сибири </a:t>
            </a:r>
            <a:b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с использованием региональной</a:t>
            </a:r>
          </a:p>
          <a:p>
            <a:pPr algn="ctr"/>
            <a:r>
              <a:rPr lang="ru-RU" sz="44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и малой авиации</a:t>
            </a:r>
            <a:endParaRPr lang="ru-RU" sz="4400" b="1" cap="all" dirty="0">
              <a:ln w="0">
                <a:solidFill>
                  <a:schemeClr val="accent1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2049"/>
            <a:ext cx="12192000" cy="866775"/>
          </a:xfrm>
        </p:spPr>
        <p:txBody>
          <a:bodyPr>
            <a:noAutofit/>
          </a:bodyPr>
          <a:lstStyle/>
          <a:p>
            <a:r>
              <a:rPr lang="ru-RU" sz="16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Исполнительный комитет</a:t>
            </a:r>
            <a:r>
              <a:rPr lang="en-US" sz="16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Межрегиональной Ассоциации «Сибирское соглашение»</a:t>
            </a:r>
            <a:endParaRPr lang="en-US" sz="1600" b="1" cap="all" dirty="0" smtClean="0">
              <a:ln w="0">
                <a:solidFill>
                  <a:schemeClr val="accent1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A59DB4-E246-42D6-AD76-2531C31C7B88}"/>
              </a:ext>
            </a:extLst>
          </p:cNvPr>
          <p:cNvSpPr txBox="1"/>
          <p:nvPr/>
        </p:nvSpPr>
        <p:spPr>
          <a:xfrm>
            <a:off x="5050564" y="189419"/>
            <a:ext cx="7047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28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C78C382-2883-471E-B5D0-D00629C9AE68}"/>
              </a:ext>
            </a:extLst>
          </p:cNvPr>
          <p:cNvSpPr/>
          <p:nvPr/>
        </p:nvSpPr>
        <p:spPr>
          <a:xfrm>
            <a:off x="0" y="5170035"/>
            <a:ext cx="12192000" cy="58477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ПИЛОТНЫЙ РЕГИОН - РЕСПУБЛИКА </a:t>
            </a:r>
            <a:r>
              <a:rPr lang="ru-RU" sz="3200" b="1" cap="all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ТЫВА</a:t>
            </a:r>
            <a:endParaRPr lang="ru-RU" sz="4400" b="1" cap="none" spc="0" dirty="0">
              <a:ln w="0">
                <a:solidFill>
                  <a:schemeClr val="accent1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7661</TotalTime>
  <Words>687</Words>
  <Application>Microsoft Office PowerPoint</Application>
  <PresentationFormat>Широкоэкранный</PresentationFormat>
  <Paragraphs>307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КЭФ</dc:title>
  <dc:creator>Данила Глаголев</dc:creator>
  <cp:lastModifiedBy>Каратаева Елена Владимировна</cp:lastModifiedBy>
  <cp:revision>583</cp:revision>
  <cp:lastPrinted>2019-03-16T17:17:44Z</cp:lastPrinted>
  <dcterms:created xsi:type="dcterms:W3CDTF">2019-03-16T07:43:15Z</dcterms:created>
  <dcterms:modified xsi:type="dcterms:W3CDTF">2019-06-26T06:03:52Z</dcterms:modified>
</cp:coreProperties>
</file>